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663" r:id="rId1"/>
    <p:sldMasterId id="2147483689" r:id="rId2"/>
  </p:sldMasterIdLst>
  <p:notesMasterIdLst>
    <p:notesMasterId r:id="rId20"/>
  </p:notesMasterIdLst>
  <p:sldIdLst>
    <p:sldId id="317" r:id="rId3"/>
    <p:sldId id="380" r:id="rId4"/>
    <p:sldId id="381" r:id="rId5"/>
    <p:sldId id="399" r:id="rId6"/>
    <p:sldId id="400" r:id="rId7"/>
    <p:sldId id="401" r:id="rId8"/>
    <p:sldId id="403" r:id="rId9"/>
    <p:sldId id="404" r:id="rId10"/>
    <p:sldId id="405" r:id="rId11"/>
    <p:sldId id="406" r:id="rId12"/>
    <p:sldId id="402" r:id="rId13"/>
    <p:sldId id="407" r:id="rId14"/>
    <p:sldId id="408" r:id="rId15"/>
    <p:sldId id="409" r:id="rId16"/>
    <p:sldId id="411" r:id="rId17"/>
    <p:sldId id="410" r:id="rId18"/>
    <p:sldId id="39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72" autoAdjust="0"/>
    <p:restoredTop sz="79238" autoAdjust="0"/>
  </p:normalViewPr>
  <p:slideViewPr>
    <p:cSldViewPr snapToGrid="0" snapToObjects="1">
      <p:cViewPr varScale="1">
        <p:scale>
          <a:sx n="69" d="100"/>
          <a:sy n="69" d="100"/>
        </p:scale>
        <p:origin x="12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4/11/2019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4/11/2019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4/11/2019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4/11/2019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4/11/2019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4/11/2019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4/11/2019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eeksforgeeks.org/python-dictionary-update-method/" TargetMode="External"/><Relationship Id="rId3" Type="http://schemas.openxmlformats.org/officeDocument/2006/relationships/hyperlink" Target="https://www.geeksforgeeks.org/python-dictionary-clear/" TargetMode="External"/><Relationship Id="rId7" Type="http://schemas.openxmlformats.org/officeDocument/2006/relationships/hyperlink" Target="https://www.geeksforgeeks.org/python-dictionary-values/" TargetMode="External"/><Relationship Id="rId12" Type="http://schemas.openxmlformats.org/officeDocument/2006/relationships/hyperlink" Target="https://www.geeksforgeeks.org/python-type-function/" TargetMode="External"/><Relationship Id="rId2" Type="http://schemas.openxmlformats.org/officeDocument/2006/relationships/hyperlink" Target="https://www.geeksforgeeks.org/python-dictionary-copy/" TargetMode="Externa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s://www.geeksforgeeks.org/get-method-dictionaries-python/" TargetMode="External"/><Relationship Id="rId11" Type="http://schemas.openxmlformats.org/officeDocument/2006/relationships/hyperlink" Target="https://www.geeksforgeeks.org/python-dictionary-items-method/" TargetMode="External"/><Relationship Id="rId5" Type="http://schemas.openxmlformats.org/officeDocument/2006/relationships/hyperlink" Target="https://www.geeksforgeeks.org/python-dictionary-popitem-method/" TargetMode="External"/><Relationship Id="rId10" Type="http://schemas.openxmlformats.org/officeDocument/2006/relationships/hyperlink" Target="https://www.geeksforgeeks.org/python-dictionary-keys-method/" TargetMode="External"/><Relationship Id="rId4" Type="http://schemas.openxmlformats.org/officeDocument/2006/relationships/hyperlink" Target="https://www.geeksforgeeks.org/python-dictionary-pop-method/" TargetMode="External"/><Relationship Id="rId9" Type="http://schemas.openxmlformats.org/officeDocument/2006/relationships/hyperlink" Target="https://www.geeksforgeeks.org/python-dictionary-setdefault-method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</a:t>
            </a:r>
            <a:r>
              <a:rPr lang="en-US" dirty="0" smtClean="0"/>
              <a:t>04/15/2019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 dirty="0"/>
              <a:t>Lecture </a:t>
            </a:r>
            <a:r>
              <a:rPr lang="en-US" dirty="0" smtClean="0"/>
              <a:t>22: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Dictionary from 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convert lists to dictionary</a:t>
            </a:r>
          </a:p>
          <a:p>
            <a:r>
              <a:rPr lang="en-US" dirty="0" smtClean="0"/>
              <a:t>Let’s check 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690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script to merge two Python dictionaries</a:t>
            </a:r>
            <a:r>
              <a:rPr lang="en-US" dirty="0" smtClean="0"/>
              <a:t>.</a:t>
            </a:r>
          </a:p>
          <a:p>
            <a:r>
              <a:rPr lang="en-US" dirty="0"/>
              <a:t>d1 = {'a': 100, 'b': 200}</a:t>
            </a:r>
          </a:p>
          <a:p>
            <a:r>
              <a:rPr lang="en-US" dirty="0"/>
              <a:t>d2 = {'x': 300, 'y': 200</a:t>
            </a:r>
            <a:r>
              <a:rPr lang="en-US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62131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second largest value from a Python dictionary.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59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dictionary with employee names and salaries, find the total salary of all employees.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15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Filtering selective keys based on certain criteria.</a:t>
            </a:r>
          </a:p>
          <a:p>
            <a:r>
              <a:rPr lang="en-US" dirty="0" smtClean="0"/>
              <a:t>Method 1: List Comprehensions</a:t>
            </a:r>
          </a:p>
          <a:p>
            <a:r>
              <a:rPr lang="en-US" dirty="0" smtClean="0"/>
              <a:t>Method 2: 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396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Counter is a container that keeps track of how many times equivalent values are added.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can be used to implement the same algorithms for which bag or multiset data structures are commonly used in other languages.</a:t>
            </a:r>
          </a:p>
        </p:txBody>
      </p:sp>
    </p:spTree>
    <p:extLst>
      <p:ext uri="{BB962C8B-B14F-4D97-AF65-F5344CB8AC3E}">
        <p14:creationId xmlns:p14="http://schemas.microsoft.com/office/powerpoint/2010/main" val="3819749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 Occurrence in dictionary of list values</a:t>
            </a:r>
          </a:p>
          <a:p>
            <a:r>
              <a:rPr lang="en-US" dirty="0" smtClean="0"/>
              <a:t>Count </a:t>
            </a:r>
            <a:r>
              <a:rPr lang="en-US" dirty="0"/>
              <a:t>the occurrences of test elements in list </a:t>
            </a:r>
            <a:endParaRPr lang="en-US" dirty="0" smtClean="0"/>
          </a:p>
          <a:p>
            <a:r>
              <a:rPr lang="en-US" dirty="0"/>
              <a:t>Method </a:t>
            </a:r>
            <a:r>
              <a:rPr lang="en-US" dirty="0" smtClean="0"/>
              <a:t>1 </a:t>
            </a:r>
            <a:r>
              <a:rPr lang="en-US" dirty="0"/>
              <a:t>: Using dictionary comprehension + sum</a:t>
            </a:r>
            <a:r>
              <a:rPr lang="en-US" dirty="0" smtClean="0"/>
              <a:t>()</a:t>
            </a:r>
          </a:p>
          <a:p>
            <a:r>
              <a:rPr lang="en-US" dirty="0"/>
              <a:t>Method </a:t>
            </a:r>
            <a:r>
              <a:rPr lang="en-US" dirty="0" smtClean="0"/>
              <a:t>2 </a:t>
            </a:r>
            <a:r>
              <a:rPr lang="en-US" dirty="0"/>
              <a:t>: Using </a:t>
            </a:r>
            <a:r>
              <a:rPr lang="en-US" dirty="0" err="1"/>
              <a:t>collections.Counter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332400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 on Dictionaries</a:t>
            </a:r>
          </a:p>
          <a:p>
            <a:r>
              <a:rPr lang="en-US" dirty="0" smtClean="0"/>
              <a:t>In Class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124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9497"/>
            <a:ext cx="10515600" cy="4757466"/>
          </a:xfrm>
        </p:spPr>
        <p:txBody>
          <a:bodyPr/>
          <a:lstStyle/>
          <a:p>
            <a:r>
              <a:rPr lang="en-US" dirty="0" smtClean="0"/>
              <a:t>Homework 10 was posted on Saturday</a:t>
            </a:r>
          </a:p>
          <a:p>
            <a:r>
              <a:rPr lang="en-US" dirty="0" smtClean="0"/>
              <a:t>Due on April 23 (Tuesday)</a:t>
            </a:r>
          </a:p>
          <a:p>
            <a:r>
              <a:rPr lang="en-US" dirty="0" smtClean="0"/>
              <a:t>Last Class on April 25: Will be a review class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281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DEFA-014E-6F4D-B0A3-639DE469F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Goals for Today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508E5-16B6-CA41-B3E5-2660F2300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 smtClean="0"/>
              <a:t>Dictionaries (Part 2):</a:t>
            </a:r>
            <a:endParaRPr lang="en-US" sz="3200" b="1" dirty="0"/>
          </a:p>
          <a:p>
            <a:r>
              <a:rPr lang="en-US" dirty="0"/>
              <a:t>Nesting with Dictionaries</a:t>
            </a:r>
          </a:p>
          <a:p>
            <a:r>
              <a:rPr lang="en-US" dirty="0"/>
              <a:t>Dictionary Methods</a:t>
            </a:r>
          </a:p>
          <a:p>
            <a:r>
              <a:rPr lang="en-US" dirty="0"/>
              <a:t>Merging Dictionaries</a:t>
            </a:r>
          </a:p>
          <a:p>
            <a:r>
              <a:rPr lang="en-US" dirty="0"/>
              <a:t>Iterating over dictionaries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67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Nesting with 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dictionaries are extremely powerful in terms of flexibility.</a:t>
            </a:r>
          </a:p>
          <a:p>
            <a:r>
              <a:rPr lang="en-US" dirty="0" smtClean="0"/>
              <a:t>You can nest objects within a dictionary</a:t>
            </a:r>
          </a:p>
          <a:p>
            <a:r>
              <a:rPr lang="en-US" dirty="0" smtClean="0"/>
              <a:t>More specifically you can have a dictionary </a:t>
            </a:r>
            <a:r>
              <a:rPr lang="en-US" dirty="0"/>
              <a:t>nested inside a </a:t>
            </a:r>
            <a:r>
              <a:rPr lang="en-US" dirty="0" smtClean="0"/>
              <a:t>dictionary</a:t>
            </a:r>
          </a:p>
          <a:p>
            <a:r>
              <a:rPr lang="en-US" dirty="0" smtClean="0"/>
              <a:t>Accessing values then depends on key nesting</a:t>
            </a:r>
          </a:p>
          <a:p>
            <a:r>
              <a:rPr lang="en-US" dirty="0" smtClean="0"/>
              <a:t>Check in </a:t>
            </a:r>
            <a:r>
              <a:rPr lang="en-US" dirty="0" err="1" smtClean="0"/>
              <a:t>Spyder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123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Dictionary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dictionary method is a function provided by the dictionary type (</a:t>
            </a:r>
            <a:r>
              <a:rPr lang="en-US" dirty="0" err="1"/>
              <a:t>dict</a:t>
            </a:r>
            <a:r>
              <a:rPr lang="en-US" dirty="0"/>
              <a:t>) that operates on a specific dictionary object. </a:t>
            </a:r>
            <a:endParaRPr lang="en-US" dirty="0" smtClean="0"/>
          </a:p>
          <a:p>
            <a:r>
              <a:rPr lang="en-US" dirty="0" smtClean="0"/>
              <a:t>Using Dictionary </a:t>
            </a:r>
            <a:r>
              <a:rPr lang="en-US" dirty="0"/>
              <a:t>methods </a:t>
            </a:r>
            <a:r>
              <a:rPr lang="en-US" dirty="0" smtClean="0"/>
              <a:t>we can perform </a:t>
            </a:r>
            <a:r>
              <a:rPr lang="en-US" dirty="0"/>
              <a:t>useful </a:t>
            </a:r>
            <a:r>
              <a:rPr lang="en-US" dirty="0" smtClean="0"/>
              <a:t>operations</a:t>
            </a:r>
            <a:r>
              <a:rPr lang="en-US" dirty="0"/>
              <a:t> </a:t>
            </a:r>
            <a:r>
              <a:rPr lang="en-US" dirty="0" smtClean="0"/>
              <a:t>like: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adding or removing elements, </a:t>
            </a:r>
            <a:endParaRPr lang="en-US" dirty="0" smtClean="0"/>
          </a:p>
          <a:p>
            <a:pPr lvl="1"/>
            <a:r>
              <a:rPr lang="en-US" dirty="0" smtClean="0"/>
              <a:t>obtaining </a:t>
            </a:r>
            <a:r>
              <a:rPr lang="en-US" dirty="0"/>
              <a:t>all the keys or values in the dictionary, </a:t>
            </a:r>
            <a:endParaRPr lang="en-US" dirty="0" smtClean="0"/>
          </a:p>
          <a:p>
            <a:pPr lvl="1"/>
            <a:r>
              <a:rPr lang="en-US" dirty="0" smtClean="0"/>
              <a:t>merging </a:t>
            </a:r>
            <a:r>
              <a:rPr lang="en-US" dirty="0"/>
              <a:t>dictionaries, etc</a:t>
            </a:r>
            <a:r>
              <a:rPr lang="en-US" dirty="0" smtClean="0"/>
              <a:t>.</a:t>
            </a:r>
          </a:p>
          <a:p>
            <a:r>
              <a:rPr lang="en-US" dirty="0" smtClean="0"/>
              <a:t>Let’s check a few methods in </a:t>
            </a:r>
            <a:r>
              <a:rPr lang="en-US" dirty="0" err="1" smtClean="0"/>
              <a:t>Spyder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979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2734266"/>
              </p:ext>
            </p:extLst>
          </p:nvPr>
        </p:nvGraphicFramePr>
        <p:xfrm>
          <a:off x="1293540" y="-32835"/>
          <a:ext cx="9634654" cy="6322122"/>
        </p:xfrm>
        <a:graphic>
          <a:graphicData uri="http://schemas.openxmlformats.org/drawingml/2006/table">
            <a:tbl>
              <a:tblPr/>
              <a:tblGrid>
                <a:gridCol w="4817327">
                  <a:extLst>
                    <a:ext uri="{9D8B030D-6E8A-4147-A177-3AD203B41FA5}">
                      <a16:colId xmlns:a16="http://schemas.microsoft.com/office/drawing/2014/main" val="789092563"/>
                    </a:ext>
                  </a:extLst>
                </a:gridCol>
                <a:gridCol w="4817327">
                  <a:extLst>
                    <a:ext uri="{9D8B030D-6E8A-4147-A177-3AD203B41FA5}">
                      <a16:colId xmlns:a16="http://schemas.microsoft.com/office/drawing/2014/main" val="4152305517"/>
                    </a:ext>
                  </a:extLst>
                </a:gridCol>
              </a:tblGrid>
              <a:tr h="328297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Methods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Description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4655707"/>
                  </a:ext>
                </a:extLst>
              </a:tr>
              <a:tr h="599630">
                <a:tc>
                  <a:txBody>
                    <a:bodyPr/>
                    <a:lstStyle/>
                    <a:p>
                      <a:r>
                        <a:rPr lang="en-US" sz="1600">
                          <a:hlinkClick r:id="rId2"/>
                        </a:rPr>
                        <a:t>copy()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They copy() method returns a shallow copy of the dictionary.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0464074"/>
                  </a:ext>
                </a:extLst>
              </a:tr>
              <a:tr h="599630">
                <a:tc>
                  <a:txBody>
                    <a:bodyPr/>
                    <a:lstStyle/>
                    <a:p>
                      <a:r>
                        <a:rPr lang="en-US" sz="1600">
                          <a:hlinkClick r:id="rId3"/>
                        </a:rPr>
                        <a:t>clear()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The clear() method removes all items from the dictionary.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3315424"/>
                  </a:ext>
                </a:extLst>
              </a:tr>
              <a:tr h="599630">
                <a:tc>
                  <a:txBody>
                    <a:bodyPr/>
                    <a:lstStyle/>
                    <a:p>
                      <a:r>
                        <a:rPr lang="en-US" sz="1600">
                          <a:hlinkClick r:id="rId4"/>
                        </a:rPr>
                        <a:t>pop()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Removes and returns an element from a dictionary having the given key.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934313"/>
                  </a:ext>
                </a:extLst>
              </a:tr>
              <a:tr h="668169">
                <a:tc>
                  <a:txBody>
                    <a:bodyPr/>
                    <a:lstStyle/>
                    <a:p>
                      <a:r>
                        <a:rPr lang="en-US" sz="1600">
                          <a:hlinkClick r:id="rId5"/>
                        </a:rPr>
                        <a:t>popitem()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Removes the arbitrary key-value pair from the dictionary and returns it as tuple.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084095"/>
                  </a:ext>
                </a:extLst>
              </a:tr>
              <a:tr h="417728">
                <a:tc>
                  <a:txBody>
                    <a:bodyPr/>
                    <a:lstStyle/>
                    <a:p>
                      <a:r>
                        <a:rPr lang="en-US" sz="1600">
                          <a:hlinkClick r:id="rId6"/>
                        </a:rPr>
                        <a:t>get()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It is a conventional method to access a value for a key.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3527325"/>
                  </a:ext>
                </a:extLst>
              </a:tr>
              <a:tr h="59963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hlinkClick r:id="rId7"/>
                        </a:rPr>
                        <a:t>values</a:t>
                      </a:r>
                      <a:r>
                        <a:rPr lang="en-US" sz="1600" dirty="0">
                          <a:hlinkClick r:id="rId7"/>
                        </a:rPr>
                        <a:t>()</a:t>
                      </a:r>
                      <a:endParaRPr lang="en-US" sz="1600" dirty="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returns a list of all the values available in a given dictionary.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7865799"/>
                  </a:ext>
                </a:extLst>
              </a:tr>
              <a:tr h="599630">
                <a:tc>
                  <a:txBody>
                    <a:bodyPr/>
                    <a:lstStyle/>
                    <a:p>
                      <a:r>
                        <a:rPr lang="en-US" sz="1600" u="sng" dirty="0" err="1">
                          <a:solidFill>
                            <a:srgbClr val="0070C0"/>
                          </a:solidFill>
                        </a:rPr>
                        <a:t>str</a:t>
                      </a:r>
                      <a:r>
                        <a:rPr lang="en-US" sz="1600" u="sng" dirty="0">
                          <a:solidFill>
                            <a:srgbClr val="0070C0"/>
                          </a:solidFill>
                        </a:rPr>
                        <a:t>()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Produces a printable string representation of a dictionary.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10350"/>
                  </a:ext>
                </a:extLst>
              </a:tr>
              <a:tr h="417728">
                <a:tc>
                  <a:txBody>
                    <a:bodyPr/>
                    <a:lstStyle/>
                    <a:p>
                      <a:r>
                        <a:rPr lang="en-US" sz="1600">
                          <a:hlinkClick r:id="rId8"/>
                        </a:rPr>
                        <a:t>update()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Adds dictionary dict2’s key-values pairs to </a:t>
                      </a:r>
                      <a:r>
                        <a:rPr lang="en-US" sz="1600" dirty="0" err="1"/>
                        <a:t>dict</a:t>
                      </a:r>
                      <a:r>
                        <a:rPr lang="en-US" sz="1600" dirty="0"/>
                        <a:t>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026774"/>
                  </a:ext>
                </a:extLst>
              </a:tr>
              <a:tr h="417728">
                <a:tc>
                  <a:txBody>
                    <a:bodyPr/>
                    <a:lstStyle/>
                    <a:p>
                      <a:r>
                        <a:rPr lang="en-US" sz="1600">
                          <a:hlinkClick r:id="rId9"/>
                        </a:rPr>
                        <a:t>setdefault()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Set </a:t>
                      </a:r>
                      <a:r>
                        <a:rPr lang="en-US" sz="1600" dirty="0" err="1"/>
                        <a:t>dict</a:t>
                      </a:r>
                      <a:r>
                        <a:rPr lang="en-US" sz="1600" dirty="0"/>
                        <a:t>[key]=default if key is not already in </a:t>
                      </a:r>
                      <a:r>
                        <a:rPr lang="en-US" sz="1600" dirty="0" err="1"/>
                        <a:t>dict</a:t>
                      </a:r>
                      <a:r>
                        <a:rPr lang="en-US" sz="1600" dirty="0"/>
                        <a:t>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871442"/>
                  </a:ext>
                </a:extLst>
              </a:tr>
              <a:tr h="328297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0"/>
                        </a:rPr>
                        <a:t>keys()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Returns list of dictionary </a:t>
                      </a:r>
                      <a:r>
                        <a:rPr lang="en-US" sz="1600" dirty="0" err="1"/>
                        <a:t>dict’s</a:t>
                      </a:r>
                      <a:r>
                        <a:rPr lang="en-US" sz="1600" dirty="0"/>
                        <a:t> keys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9331239"/>
                  </a:ext>
                </a:extLst>
              </a:tr>
              <a:tr h="417728">
                <a:tc>
                  <a:txBody>
                    <a:bodyPr/>
                    <a:lstStyle/>
                    <a:p>
                      <a:r>
                        <a:rPr lang="en-US" sz="1600">
                          <a:hlinkClick r:id="rId11"/>
                        </a:rPr>
                        <a:t>items()</a:t>
                      </a:r>
                      <a:endParaRPr lang="en-US" sz="160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Returns a list of </a:t>
                      </a:r>
                      <a:r>
                        <a:rPr lang="en-US" sz="1600" dirty="0" err="1"/>
                        <a:t>dict’s</a:t>
                      </a:r>
                      <a:r>
                        <a:rPr lang="en-US" sz="1600" dirty="0"/>
                        <a:t> (key, value) tuple pairs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8614581"/>
                  </a:ext>
                </a:extLst>
              </a:tr>
              <a:tr h="328297">
                <a:tc>
                  <a:txBody>
                    <a:bodyPr/>
                    <a:lstStyle/>
                    <a:p>
                      <a:r>
                        <a:rPr lang="en-US" sz="1600" dirty="0">
                          <a:hlinkClick r:id="rId12"/>
                        </a:rPr>
                        <a:t>type()</a:t>
                      </a:r>
                      <a:endParaRPr lang="en-US" sz="1600" dirty="0"/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Returns the type of the passed variable. </a:t>
                      </a:r>
                    </a:p>
                  </a:txBody>
                  <a:tcPr marL="51192" marR="51192" marT="25596" marB="2559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4184633"/>
                  </a:ext>
                </a:extLst>
              </a:tr>
            </a:tbl>
          </a:graphicData>
        </a:graphic>
      </p:graphicFrame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639819" y="1115400"/>
            <a:ext cx="5087976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9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33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Merging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concatenating </a:t>
            </a:r>
            <a:r>
              <a:rPr lang="en-US" dirty="0"/>
              <a:t>dictionaries, like we did with </a:t>
            </a:r>
            <a:r>
              <a:rPr lang="en-US" dirty="0" smtClean="0"/>
              <a:t>lists </a:t>
            </a:r>
          </a:p>
          <a:p>
            <a:r>
              <a:rPr lang="en-US" dirty="0" smtClean="0"/>
              <a:t>There </a:t>
            </a:r>
            <a:r>
              <a:rPr lang="en-US" dirty="0"/>
              <a:t>is something similar for dictionaries</a:t>
            </a:r>
            <a:r>
              <a:rPr lang="en-US" dirty="0" smtClean="0"/>
              <a:t>:</a:t>
            </a:r>
          </a:p>
          <a:p>
            <a:r>
              <a:rPr lang="en-US" dirty="0" smtClean="0"/>
              <a:t> The </a:t>
            </a:r>
            <a:r>
              <a:rPr lang="en-US" dirty="0"/>
              <a:t>update </a:t>
            </a:r>
            <a:r>
              <a:rPr lang="en-US" dirty="0" smtClean="0"/>
              <a:t>method</a:t>
            </a:r>
          </a:p>
          <a:p>
            <a:r>
              <a:rPr lang="en-US" dirty="0" smtClean="0"/>
              <a:t>update</a:t>
            </a:r>
            <a:r>
              <a:rPr lang="en-US" dirty="0"/>
              <a:t>() merges the keys and values of one dictionary into another, overwriting values of the same key</a:t>
            </a:r>
          </a:p>
        </p:txBody>
      </p:sp>
    </p:spTree>
    <p:extLst>
      <p:ext uri="{BB962C8B-B14F-4D97-AF65-F5344CB8AC3E}">
        <p14:creationId xmlns:p14="http://schemas.microsoft.com/office/powerpoint/2010/main" val="2814913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iterate over dictionaries just like any other iterable.</a:t>
            </a:r>
          </a:p>
          <a:p>
            <a:r>
              <a:rPr lang="en-US" dirty="0" smtClean="0"/>
              <a:t>No method is required</a:t>
            </a:r>
          </a:p>
          <a:p>
            <a:r>
              <a:rPr lang="en-US" dirty="0"/>
              <a:t>for key in d:</a:t>
            </a:r>
          </a:p>
          <a:p>
            <a:r>
              <a:rPr lang="en-US" dirty="0"/>
              <a:t>	print key</a:t>
            </a:r>
          </a:p>
        </p:txBody>
      </p:sp>
    </p:spTree>
    <p:extLst>
      <p:ext uri="{BB962C8B-B14F-4D97-AF65-F5344CB8AC3E}">
        <p14:creationId xmlns:p14="http://schemas.microsoft.com/office/powerpoint/2010/main" val="2955128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5753"/>
          </a:xfrm>
        </p:spPr>
        <p:txBody>
          <a:bodyPr/>
          <a:lstStyle/>
          <a:p>
            <a:r>
              <a:rPr lang="en-US" dirty="0" smtClean="0"/>
              <a:t>Iteration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04693"/>
            <a:ext cx="10515600" cy="487227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But it's possible to use the method </a:t>
            </a:r>
            <a:r>
              <a:rPr lang="en-US" dirty="0" smtClean="0"/>
              <a:t>keys():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for key in </a:t>
            </a:r>
            <a:r>
              <a:rPr lang="en-US" dirty="0" err="1" smtClean="0"/>
              <a:t>d.keys</a:t>
            </a:r>
            <a:r>
              <a:rPr lang="en-US" dirty="0"/>
              <a:t>():</a:t>
            </a:r>
          </a:p>
          <a:p>
            <a:pPr marL="0" indent="0">
              <a:buNone/>
            </a:pPr>
            <a:r>
              <a:rPr lang="en-US" dirty="0"/>
              <a:t>	print key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method </a:t>
            </a:r>
            <a:r>
              <a:rPr lang="en-US" dirty="0" smtClean="0"/>
              <a:t>values</a:t>
            </a:r>
            <a:r>
              <a:rPr lang="en-US" dirty="0"/>
              <a:t>() is a convenient way for iterating directly over the values</a:t>
            </a:r>
            <a:r>
              <a:rPr lang="en-US" dirty="0" smtClean="0"/>
              <a:t>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for </a:t>
            </a:r>
            <a:r>
              <a:rPr lang="en-US" dirty="0" err="1"/>
              <a:t>val</a:t>
            </a:r>
            <a:r>
              <a:rPr lang="en-US" dirty="0"/>
              <a:t> in </a:t>
            </a:r>
            <a:r>
              <a:rPr lang="en-US" dirty="0" err="1" smtClean="0"/>
              <a:t>d.values</a:t>
            </a:r>
            <a:r>
              <a:rPr lang="en-US" dirty="0"/>
              <a:t>():</a:t>
            </a:r>
          </a:p>
          <a:p>
            <a:pPr marL="0" indent="0">
              <a:buNone/>
            </a:pPr>
            <a:r>
              <a:rPr lang="en-US" dirty="0"/>
              <a:t>	print </a:t>
            </a:r>
            <a:r>
              <a:rPr lang="en-US" dirty="0" err="1"/>
              <a:t>val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above loop is of course equivalent to the following one</a:t>
            </a:r>
            <a:r>
              <a:rPr lang="en-US" dirty="0" smtClean="0"/>
              <a:t>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for key in d:</a:t>
            </a:r>
          </a:p>
          <a:p>
            <a:pPr marL="0" indent="0">
              <a:buNone/>
            </a:pPr>
            <a:r>
              <a:rPr lang="en-US" dirty="0"/>
              <a:t>	print d[key]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3107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46643</TotalTime>
  <Words>571</Words>
  <Application>Microsoft Office PowerPoint</Application>
  <PresentationFormat>Widescreen</PresentationFormat>
  <Paragraphs>101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1_Office Theme</vt:lpstr>
      <vt:lpstr>Office Theme</vt:lpstr>
      <vt:lpstr>Lecture 22: Introduction to Computer Programming Course - CS1010</vt:lpstr>
      <vt:lpstr>Announcements</vt:lpstr>
      <vt:lpstr>Goals for Today</vt:lpstr>
      <vt:lpstr>Nesting with Dictionaries</vt:lpstr>
      <vt:lpstr>Dictionary Methods</vt:lpstr>
      <vt:lpstr>PowerPoint Presentation</vt:lpstr>
      <vt:lpstr>Merging</vt:lpstr>
      <vt:lpstr>Iteration</vt:lpstr>
      <vt:lpstr>Iteration continued</vt:lpstr>
      <vt:lpstr>Dictionary from Lists</vt:lpstr>
      <vt:lpstr>Problem 1</vt:lpstr>
      <vt:lpstr>Problem 2</vt:lpstr>
      <vt:lpstr>Problem 3</vt:lpstr>
      <vt:lpstr>Problem 4</vt:lpstr>
      <vt:lpstr>Counter</vt:lpstr>
      <vt:lpstr>Problem 5</vt:lpstr>
      <vt:lpstr>Next lecture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mushtu</cp:lastModifiedBy>
  <cp:revision>693</cp:revision>
  <dcterms:created xsi:type="dcterms:W3CDTF">2019-02-04T15:19:36Z</dcterms:created>
  <dcterms:modified xsi:type="dcterms:W3CDTF">2019-04-15T13:51:20Z</dcterms:modified>
</cp:coreProperties>
</file>